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5" r:id="rId7"/>
    <p:sldId id="276" r:id="rId8"/>
    <p:sldId id="260" r:id="rId9"/>
    <p:sldId id="277" r:id="rId10"/>
    <p:sldId id="274" r:id="rId11"/>
    <p:sldId id="273" r:id="rId12"/>
    <p:sldId id="267" r:id="rId13"/>
    <p:sldId id="263" r:id="rId14"/>
    <p:sldId id="26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45E1B-09D3-4A1C-AB89-450E97AC5B5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B73466-CB46-49D2-B5D1-A5B3A0232147}">
      <dgm:prSet/>
      <dgm:spPr/>
      <dgm:t>
        <a:bodyPr/>
        <a:lstStyle/>
        <a:p>
          <a:r>
            <a:rPr lang="en-GB" b="1"/>
            <a:t>Rung 3 </a:t>
          </a:r>
          <a:endParaRPr lang="en-US"/>
        </a:p>
      </dgm:t>
    </dgm:pt>
    <dgm:pt modelId="{8E807223-D508-4621-80B6-7C8BE0A40918}" type="parTrans" cxnId="{38BFE6A2-83EB-4749-8286-2CAF86ADCF1D}">
      <dgm:prSet/>
      <dgm:spPr/>
      <dgm:t>
        <a:bodyPr/>
        <a:lstStyle/>
        <a:p>
          <a:endParaRPr lang="en-US"/>
        </a:p>
      </dgm:t>
    </dgm:pt>
    <dgm:pt modelId="{630C3C73-2CBB-45ED-9A7D-EC4BC4FE9D10}" type="sibTrans" cxnId="{38BFE6A2-83EB-4749-8286-2CAF86ADCF1D}">
      <dgm:prSet/>
      <dgm:spPr/>
      <dgm:t>
        <a:bodyPr/>
        <a:lstStyle/>
        <a:p>
          <a:endParaRPr lang="en-US"/>
        </a:p>
      </dgm:t>
    </dgm:pt>
    <dgm:pt modelId="{0B537C23-67B1-4E8F-9025-D6827F867E0F}">
      <dgm:prSet/>
      <dgm:spPr/>
      <dgm:t>
        <a:bodyPr/>
        <a:lstStyle/>
        <a:p>
          <a:r>
            <a:rPr lang="en-GB" i="1"/>
            <a:t>We aim to have an empowered community that independently designs and develops new food projects </a:t>
          </a:r>
          <a:endParaRPr lang="en-US"/>
        </a:p>
      </dgm:t>
    </dgm:pt>
    <dgm:pt modelId="{450FE653-C7DE-4B00-99EB-4BADC5021343}" type="parTrans" cxnId="{0518D868-357C-4526-B83A-FE609DD57974}">
      <dgm:prSet/>
      <dgm:spPr/>
      <dgm:t>
        <a:bodyPr/>
        <a:lstStyle/>
        <a:p>
          <a:endParaRPr lang="en-US"/>
        </a:p>
      </dgm:t>
    </dgm:pt>
    <dgm:pt modelId="{1668605D-ADB7-4F3B-9542-65F571CFBE2D}" type="sibTrans" cxnId="{0518D868-357C-4526-B83A-FE609DD57974}">
      <dgm:prSet/>
      <dgm:spPr/>
      <dgm:t>
        <a:bodyPr/>
        <a:lstStyle/>
        <a:p>
          <a:endParaRPr lang="en-US"/>
        </a:p>
      </dgm:t>
    </dgm:pt>
    <dgm:pt modelId="{92662D28-64FB-4AF4-A298-806A851BBFB3}">
      <dgm:prSet/>
      <dgm:spPr/>
      <dgm:t>
        <a:bodyPr/>
        <a:lstStyle/>
        <a:p>
          <a:r>
            <a:rPr lang="en-GB" b="1"/>
            <a:t>Rung 2</a:t>
          </a:r>
          <a:endParaRPr lang="en-US"/>
        </a:p>
      </dgm:t>
    </dgm:pt>
    <dgm:pt modelId="{36A4088C-DD9C-4657-8B0B-839673199261}" type="parTrans" cxnId="{6F2339C3-785D-4F55-A8C8-9BBE7E2965D8}">
      <dgm:prSet/>
      <dgm:spPr/>
      <dgm:t>
        <a:bodyPr/>
        <a:lstStyle/>
        <a:p>
          <a:endParaRPr lang="en-US"/>
        </a:p>
      </dgm:t>
    </dgm:pt>
    <dgm:pt modelId="{2A45E021-BB93-498B-9E92-A1DEE50EC902}" type="sibTrans" cxnId="{6F2339C3-785D-4F55-A8C8-9BBE7E2965D8}">
      <dgm:prSet/>
      <dgm:spPr/>
      <dgm:t>
        <a:bodyPr/>
        <a:lstStyle/>
        <a:p>
          <a:endParaRPr lang="en-US"/>
        </a:p>
      </dgm:t>
    </dgm:pt>
    <dgm:pt modelId="{1E44BA5A-0866-4141-82CE-E41BB5AD182F}">
      <dgm:prSet/>
      <dgm:spPr/>
      <dgm:t>
        <a:bodyPr/>
        <a:lstStyle/>
        <a:p>
          <a:r>
            <a:rPr lang="en-GB" i="1"/>
            <a:t>We stimulate interest and build on people’s abilities, providing a framework of support to allow people to build confidence and capacity </a:t>
          </a:r>
          <a:endParaRPr lang="en-US"/>
        </a:p>
      </dgm:t>
    </dgm:pt>
    <dgm:pt modelId="{5B004F3D-2840-47A5-9EE0-E40AB4B80FC1}" type="parTrans" cxnId="{3EF80FCA-0755-47CF-9522-4DFC7870E244}">
      <dgm:prSet/>
      <dgm:spPr/>
      <dgm:t>
        <a:bodyPr/>
        <a:lstStyle/>
        <a:p>
          <a:endParaRPr lang="en-US"/>
        </a:p>
      </dgm:t>
    </dgm:pt>
    <dgm:pt modelId="{0F403B98-0972-4C72-B337-F3A2F8BF8969}" type="sibTrans" cxnId="{3EF80FCA-0755-47CF-9522-4DFC7870E244}">
      <dgm:prSet/>
      <dgm:spPr/>
      <dgm:t>
        <a:bodyPr/>
        <a:lstStyle/>
        <a:p>
          <a:endParaRPr lang="en-US"/>
        </a:p>
      </dgm:t>
    </dgm:pt>
    <dgm:pt modelId="{1567753D-C7ED-4AC4-9A69-282507C12F19}">
      <dgm:prSet/>
      <dgm:spPr/>
      <dgm:t>
        <a:bodyPr/>
        <a:lstStyle/>
        <a:p>
          <a:r>
            <a:rPr lang="en-GB" b="1"/>
            <a:t>Rung 1</a:t>
          </a:r>
          <a:endParaRPr lang="en-US"/>
        </a:p>
      </dgm:t>
    </dgm:pt>
    <dgm:pt modelId="{AA836492-9376-492B-B8BC-FDA58D205440}" type="parTrans" cxnId="{CF5CBFEA-E70C-4891-A85E-7E2C2D0E614E}">
      <dgm:prSet/>
      <dgm:spPr/>
      <dgm:t>
        <a:bodyPr/>
        <a:lstStyle/>
        <a:p>
          <a:endParaRPr lang="en-US"/>
        </a:p>
      </dgm:t>
    </dgm:pt>
    <dgm:pt modelId="{83851502-49E7-45B5-8D58-266CC94BADF3}" type="sibTrans" cxnId="{CF5CBFEA-E70C-4891-A85E-7E2C2D0E614E}">
      <dgm:prSet/>
      <dgm:spPr/>
      <dgm:t>
        <a:bodyPr/>
        <a:lstStyle/>
        <a:p>
          <a:endParaRPr lang="en-US"/>
        </a:p>
      </dgm:t>
    </dgm:pt>
    <dgm:pt modelId="{837BFAE4-D753-4AF0-A82C-976CCA6325B9}">
      <dgm:prSet/>
      <dgm:spPr/>
      <dgm:t>
        <a:bodyPr/>
        <a:lstStyle/>
        <a:p>
          <a:r>
            <a:rPr lang="en-GB" i="1"/>
            <a:t>We make sure our safety net is robust and complete to catch people falling into crisis</a:t>
          </a:r>
          <a:endParaRPr lang="en-US"/>
        </a:p>
      </dgm:t>
    </dgm:pt>
    <dgm:pt modelId="{4895DA10-60F3-4A22-B885-EDE0FD3100A1}" type="parTrans" cxnId="{F75801E7-E873-4EAA-A6BF-1CEA98FF3E68}">
      <dgm:prSet/>
      <dgm:spPr/>
      <dgm:t>
        <a:bodyPr/>
        <a:lstStyle/>
        <a:p>
          <a:endParaRPr lang="en-US"/>
        </a:p>
      </dgm:t>
    </dgm:pt>
    <dgm:pt modelId="{E323DF19-FF98-40F1-BFE0-D9E5DB7CAF60}" type="sibTrans" cxnId="{F75801E7-E873-4EAA-A6BF-1CEA98FF3E68}">
      <dgm:prSet/>
      <dgm:spPr/>
      <dgm:t>
        <a:bodyPr/>
        <a:lstStyle/>
        <a:p>
          <a:endParaRPr lang="en-US"/>
        </a:p>
      </dgm:t>
    </dgm:pt>
    <dgm:pt modelId="{90837468-2D19-4E19-BA23-478B8EE53BA9}" type="pres">
      <dgm:prSet presAssocID="{00445E1B-09D3-4A1C-AB89-450E97AC5B56}" presName="linearFlow" presStyleCnt="0">
        <dgm:presLayoutVars>
          <dgm:resizeHandles val="exact"/>
        </dgm:presLayoutVars>
      </dgm:prSet>
      <dgm:spPr/>
    </dgm:pt>
    <dgm:pt modelId="{19AA6612-7146-456D-BCE0-C6E1DC48B821}" type="pres">
      <dgm:prSet presAssocID="{4EB73466-CB46-49D2-B5D1-A5B3A0232147}" presName="node" presStyleLbl="node1" presStyleIdx="0" presStyleCnt="6">
        <dgm:presLayoutVars>
          <dgm:bulletEnabled val="1"/>
        </dgm:presLayoutVars>
      </dgm:prSet>
      <dgm:spPr/>
    </dgm:pt>
    <dgm:pt modelId="{E4C588DC-8DF5-4EAC-BF95-29E54C6EA254}" type="pres">
      <dgm:prSet presAssocID="{630C3C73-2CBB-45ED-9A7D-EC4BC4FE9D10}" presName="sibTrans" presStyleLbl="sibTrans2D1" presStyleIdx="0" presStyleCnt="5"/>
      <dgm:spPr/>
    </dgm:pt>
    <dgm:pt modelId="{1C00CBDE-DE4E-449F-A6A2-F4D17F94668A}" type="pres">
      <dgm:prSet presAssocID="{630C3C73-2CBB-45ED-9A7D-EC4BC4FE9D10}" presName="connectorText" presStyleLbl="sibTrans2D1" presStyleIdx="0" presStyleCnt="5"/>
      <dgm:spPr/>
    </dgm:pt>
    <dgm:pt modelId="{2D9C4788-2CD3-4D79-8F3C-D853D6B56B18}" type="pres">
      <dgm:prSet presAssocID="{0B537C23-67B1-4E8F-9025-D6827F867E0F}" presName="node" presStyleLbl="node1" presStyleIdx="1" presStyleCnt="6">
        <dgm:presLayoutVars>
          <dgm:bulletEnabled val="1"/>
        </dgm:presLayoutVars>
      </dgm:prSet>
      <dgm:spPr/>
    </dgm:pt>
    <dgm:pt modelId="{6EC80A65-1C47-400E-9247-FE1C985921F5}" type="pres">
      <dgm:prSet presAssocID="{1668605D-ADB7-4F3B-9542-65F571CFBE2D}" presName="sibTrans" presStyleLbl="sibTrans2D1" presStyleIdx="1" presStyleCnt="5"/>
      <dgm:spPr/>
    </dgm:pt>
    <dgm:pt modelId="{D31FA751-7CF3-4068-A340-891F1BF1F438}" type="pres">
      <dgm:prSet presAssocID="{1668605D-ADB7-4F3B-9542-65F571CFBE2D}" presName="connectorText" presStyleLbl="sibTrans2D1" presStyleIdx="1" presStyleCnt="5"/>
      <dgm:spPr/>
    </dgm:pt>
    <dgm:pt modelId="{0648E62A-1813-4D77-AFA1-2518A2ED9245}" type="pres">
      <dgm:prSet presAssocID="{92662D28-64FB-4AF4-A298-806A851BBFB3}" presName="node" presStyleLbl="node1" presStyleIdx="2" presStyleCnt="6">
        <dgm:presLayoutVars>
          <dgm:bulletEnabled val="1"/>
        </dgm:presLayoutVars>
      </dgm:prSet>
      <dgm:spPr/>
    </dgm:pt>
    <dgm:pt modelId="{F4A183E3-3B32-4C52-8839-8653DA763AA1}" type="pres">
      <dgm:prSet presAssocID="{2A45E021-BB93-498B-9E92-A1DEE50EC902}" presName="sibTrans" presStyleLbl="sibTrans2D1" presStyleIdx="2" presStyleCnt="5"/>
      <dgm:spPr/>
    </dgm:pt>
    <dgm:pt modelId="{8A8B2659-3A0B-4E30-8D36-D8D9EC85F07D}" type="pres">
      <dgm:prSet presAssocID="{2A45E021-BB93-498B-9E92-A1DEE50EC902}" presName="connectorText" presStyleLbl="sibTrans2D1" presStyleIdx="2" presStyleCnt="5"/>
      <dgm:spPr/>
    </dgm:pt>
    <dgm:pt modelId="{6805ACE2-8EA3-465E-B00C-64543D2305FC}" type="pres">
      <dgm:prSet presAssocID="{1E44BA5A-0866-4141-82CE-E41BB5AD182F}" presName="node" presStyleLbl="node1" presStyleIdx="3" presStyleCnt="6">
        <dgm:presLayoutVars>
          <dgm:bulletEnabled val="1"/>
        </dgm:presLayoutVars>
      </dgm:prSet>
      <dgm:spPr/>
    </dgm:pt>
    <dgm:pt modelId="{742235C6-AF11-4539-A73F-E9E9D1393859}" type="pres">
      <dgm:prSet presAssocID="{0F403B98-0972-4C72-B337-F3A2F8BF8969}" presName="sibTrans" presStyleLbl="sibTrans2D1" presStyleIdx="3" presStyleCnt="5"/>
      <dgm:spPr/>
    </dgm:pt>
    <dgm:pt modelId="{DB848C26-5EF8-48D9-9F5E-A813EFBC32B4}" type="pres">
      <dgm:prSet presAssocID="{0F403B98-0972-4C72-B337-F3A2F8BF8969}" presName="connectorText" presStyleLbl="sibTrans2D1" presStyleIdx="3" presStyleCnt="5"/>
      <dgm:spPr/>
    </dgm:pt>
    <dgm:pt modelId="{6251642B-A7E4-42BA-981A-7661B421B0F2}" type="pres">
      <dgm:prSet presAssocID="{1567753D-C7ED-4AC4-9A69-282507C12F19}" presName="node" presStyleLbl="node1" presStyleIdx="4" presStyleCnt="6">
        <dgm:presLayoutVars>
          <dgm:bulletEnabled val="1"/>
        </dgm:presLayoutVars>
      </dgm:prSet>
      <dgm:spPr/>
    </dgm:pt>
    <dgm:pt modelId="{7BF92DE8-9106-45B9-A89F-FC343811C523}" type="pres">
      <dgm:prSet presAssocID="{83851502-49E7-45B5-8D58-266CC94BADF3}" presName="sibTrans" presStyleLbl="sibTrans2D1" presStyleIdx="4" presStyleCnt="5"/>
      <dgm:spPr/>
    </dgm:pt>
    <dgm:pt modelId="{A6851EE6-33AF-42B3-A5D6-05125389E125}" type="pres">
      <dgm:prSet presAssocID="{83851502-49E7-45B5-8D58-266CC94BADF3}" presName="connectorText" presStyleLbl="sibTrans2D1" presStyleIdx="4" presStyleCnt="5"/>
      <dgm:spPr/>
    </dgm:pt>
    <dgm:pt modelId="{2B3BB558-C96F-4644-BF56-DADABC1BEBAA}" type="pres">
      <dgm:prSet presAssocID="{837BFAE4-D753-4AF0-A82C-976CCA6325B9}" presName="node" presStyleLbl="node1" presStyleIdx="5" presStyleCnt="6">
        <dgm:presLayoutVars>
          <dgm:bulletEnabled val="1"/>
        </dgm:presLayoutVars>
      </dgm:prSet>
      <dgm:spPr/>
    </dgm:pt>
  </dgm:ptLst>
  <dgm:cxnLst>
    <dgm:cxn modelId="{56092600-ACA7-4113-A372-365A7E25D29C}" type="presOf" srcId="{837BFAE4-D753-4AF0-A82C-976CCA6325B9}" destId="{2B3BB558-C96F-4644-BF56-DADABC1BEBAA}" srcOrd="0" destOrd="0" presId="urn:microsoft.com/office/officeart/2005/8/layout/process2"/>
    <dgm:cxn modelId="{1C355A02-AA7B-4DE5-BC0E-9B8F523FE83B}" type="presOf" srcId="{1668605D-ADB7-4F3B-9542-65F571CFBE2D}" destId="{D31FA751-7CF3-4068-A340-891F1BF1F438}" srcOrd="1" destOrd="0" presId="urn:microsoft.com/office/officeart/2005/8/layout/process2"/>
    <dgm:cxn modelId="{0DB48608-3378-4A9D-9569-83490ECE32C5}" type="presOf" srcId="{1567753D-C7ED-4AC4-9A69-282507C12F19}" destId="{6251642B-A7E4-42BA-981A-7661B421B0F2}" srcOrd="0" destOrd="0" presId="urn:microsoft.com/office/officeart/2005/8/layout/process2"/>
    <dgm:cxn modelId="{02266509-2A99-4BA3-9046-4179D544DB44}" type="presOf" srcId="{2A45E021-BB93-498B-9E92-A1DEE50EC902}" destId="{F4A183E3-3B32-4C52-8839-8653DA763AA1}" srcOrd="0" destOrd="0" presId="urn:microsoft.com/office/officeart/2005/8/layout/process2"/>
    <dgm:cxn modelId="{F5E6DA17-B083-4B01-8E08-9334A3D96DA3}" type="presOf" srcId="{2A45E021-BB93-498B-9E92-A1DEE50EC902}" destId="{8A8B2659-3A0B-4E30-8D36-D8D9EC85F07D}" srcOrd="1" destOrd="0" presId="urn:microsoft.com/office/officeart/2005/8/layout/process2"/>
    <dgm:cxn modelId="{5C8C5434-BCFD-46FD-A71B-7CE98323E4CE}" type="presOf" srcId="{83851502-49E7-45B5-8D58-266CC94BADF3}" destId="{7BF92DE8-9106-45B9-A89F-FC343811C523}" srcOrd="0" destOrd="0" presId="urn:microsoft.com/office/officeart/2005/8/layout/process2"/>
    <dgm:cxn modelId="{EDCB9E38-4375-42D7-8951-75F6E08FD73C}" type="presOf" srcId="{83851502-49E7-45B5-8D58-266CC94BADF3}" destId="{A6851EE6-33AF-42B3-A5D6-05125389E125}" srcOrd="1" destOrd="0" presId="urn:microsoft.com/office/officeart/2005/8/layout/process2"/>
    <dgm:cxn modelId="{C45F0447-FB83-4111-B72E-B9045A923F74}" type="presOf" srcId="{00445E1B-09D3-4A1C-AB89-450E97AC5B56}" destId="{90837468-2D19-4E19-BA23-478B8EE53BA9}" srcOrd="0" destOrd="0" presId="urn:microsoft.com/office/officeart/2005/8/layout/process2"/>
    <dgm:cxn modelId="{0518D868-357C-4526-B83A-FE609DD57974}" srcId="{00445E1B-09D3-4A1C-AB89-450E97AC5B56}" destId="{0B537C23-67B1-4E8F-9025-D6827F867E0F}" srcOrd="1" destOrd="0" parTransId="{450FE653-C7DE-4B00-99EB-4BADC5021343}" sibTransId="{1668605D-ADB7-4F3B-9542-65F571CFBE2D}"/>
    <dgm:cxn modelId="{50263254-B989-4595-9512-93E29CF8BC4D}" type="presOf" srcId="{0F403B98-0972-4C72-B337-F3A2F8BF8969}" destId="{742235C6-AF11-4539-A73F-E9E9D1393859}" srcOrd="0" destOrd="0" presId="urn:microsoft.com/office/officeart/2005/8/layout/process2"/>
    <dgm:cxn modelId="{77365075-A171-4179-9C3D-E7BF9FFA894F}" type="presOf" srcId="{0B537C23-67B1-4E8F-9025-D6827F867E0F}" destId="{2D9C4788-2CD3-4D79-8F3C-D853D6B56B18}" srcOrd="0" destOrd="0" presId="urn:microsoft.com/office/officeart/2005/8/layout/process2"/>
    <dgm:cxn modelId="{442F529C-BCA0-4991-AA4C-9ACBF567D03C}" type="presOf" srcId="{630C3C73-2CBB-45ED-9A7D-EC4BC4FE9D10}" destId="{E4C588DC-8DF5-4EAC-BF95-29E54C6EA254}" srcOrd="0" destOrd="0" presId="urn:microsoft.com/office/officeart/2005/8/layout/process2"/>
    <dgm:cxn modelId="{38BFE6A2-83EB-4749-8286-2CAF86ADCF1D}" srcId="{00445E1B-09D3-4A1C-AB89-450E97AC5B56}" destId="{4EB73466-CB46-49D2-B5D1-A5B3A0232147}" srcOrd="0" destOrd="0" parTransId="{8E807223-D508-4621-80B6-7C8BE0A40918}" sibTransId="{630C3C73-2CBB-45ED-9A7D-EC4BC4FE9D10}"/>
    <dgm:cxn modelId="{62EB46A6-2EFC-442F-B806-39F562D42A83}" type="presOf" srcId="{92662D28-64FB-4AF4-A298-806A851BBFB3}" destId="{0648E62A-1813-4D77-AFA1-2518A2ED9245}" srcOrd="0" destOrd="0" presId="urn:microsoft.com/office/officeart/2005/8/layout/process2"/>
    <dgm:cxn modelId="{BD8BBAA9-C624-4F00-B03D-729A370DD3F4}" type="presOf" srcId="{4EB73466-CB46-49D2-B5D1-A5B3A0232147}" destId="{19AA6612-7146-456D-BCE0-C6E1DC48B821}" srcOrd="0" destOrd="0" presId="urn:microsoft.com/office/officeart/2005/8/layout/process2"/>
    <dgm:cxn modelId="{808CECB3-F8EE-41E4-A933-81607E8C967F}" type="presOf" srcId="{1E44BA5A-0866-4141-82CE-E41BB5AD182F}" destId="{6805ACE2-8EA3-465E-B00C-64543D2305FC}" srcOrd="0" destOrd="0" presId="urn:microsoft.com/office/officeart/2005/8/layout/process2"/>
    <dgm:cxn modelId="{91469EC1-9BE1-498D-BADC-9004B3E67E1C}" type="presOf" srcId="{0F403B98-0972-4C72-B337-F3A2F8BF8969}" destId="{DB848C26-5EF8-48D9-9F5E-A813EFBC32B4}" srcOrd="1" destOrd="0" presId="urn:microsoft.com/office/officeart/2005/8/layout/process2"/>
    <dgm:cxn modelId="{6F2339C3-785D-4F55-A8C8-9BBE7E2965D8}" srcId="{00445E1B-09D3-4A1C-AB89-450E97AC5B56}" destId="{92662D28-64FB-4AF4-A298-806A851BBFB3}" srcOrd="2" destOrd="0" parTransId="{36A4088C-DD9C-4657-8B0B-839673199261}" sibTransId="{2A45E021-BB93-498B-9E92-A1DEE50EC902}"/>
    <dgm:cxn modelId="{3EF80FCA-0755-47CF-9522-4DFC7870E244}" srcId="{00445E1B-09D3-4A1C-AB89-450E97AC5B56}" destId="{1E44BA5A-0866-4141-82CE-E41BB5AD182F}" srcOrd="3" destOrd="0" parTransId="{5B004F3D-2840-47A5-9EE0-E40AB4B80FC1}" sibTransId="{0F403B98-0972-4C72-B337-F3A2F8BF8969}"/>
    <dgm:cxn modelId="{F75801E7-E873-4EAA-A6BF-1CEA98FF3E68}" srcId="{00445E1B-09D3-4A1C-AB89-450E97AC5B56}" destId="{837BFAE4-D753-4AF0-A82C-976CCA6325B9}" srcOrd="5" destOrd="0" parTransId="{4895DA10-60F3-4A22-B885-EDE0FD3100A1}" sibTransId="{E323DF19-FF98-40F1-BFE0-D9E5DB7CAF60}"/>
    <dgm:cxn modelId="{71D690E7-FA34-4E26-B3C4-C3A368C25B94}" type="presOf" srcId="{630C3C73-2CBB-45ED-9A7D-EC4BC4FE9D10}" destId="{1C00CBDE-DE4E-449F-A6A2-F4D17F94668A}" srcOrd="1" destOrd="0" presId="urn:microsoft.com/office/officeart/2005/8/layout/process2"/>
    <dgm:cxn modelId="{CF5CBFEA-E70C-4891-A85E-7E2C2D0E614E}" srcId="{00445E1B-09D3-4A1C-AB89-450E97AC5B56}" destId="{1567753D-C7ED-4AC4-9A69-282507C12F19}" srcOrd="4" destOrd="0" parTransId="{AA836492-9376-492B-B8BC-FDA58D205440}" sibTransId="{83851502-49E7-45B5-8D58-266CC94BADF3}"/>
    <dgm:cxn modelId="{3418DFF3-A353-4095-BAAA-C156D4065C7E}" type="presOf" srcId="{1668605D-ADB7-4F3B-9542-65F571CFBE2D}" destId="{6EC80A65-1C47-400E-9247-FE1C985921F5}" srcOrd="0" destOrd="0" presId="urn:microsoft.com/office/officeart/2005/8/layout/process2"/>
    <dgm:cxn modelId="{6C017BEB-2010-4FB5-AB58-79D2B5791A94}" type="presParOf" srcId="{90837468-2D19-4E19-BA23-478B8EE53BA9}" destId="{19AA6612-7146-456D-BCE0-C6E1DC48B821}" srcOrd="0" destOrd="0" presId="urn:microsoft.com/office/officeart/2005/8/layout/process2"/>
    <dgm:cxn modelId="{F99820C2-4E05-4CA7-AC7E-7E27862E2A0A}" type="presParOf" srcId="{90837468-2D19-4E19-BA23-478B8EE53BA9}" destId="{E4C588DC-8DF5-4EAC-BF95-29E54C6EA254}" srcOrd="1" destOrd="0" presId="urn:microsoft.com/office/officeart/2005/8/layout/process2"/>
    <dgm:cxn modelId="{26745384-7341-422B-B4C7-A80207534CA5}" type="presParOf" srcId="{E4C588DC-8DF5-4EAC-BF95-29E54C6EA254}" destId="{1C00CBDE-DE4E-449F-A6A2-F4D17F94668A}" srcOrd="0" destOrd="0" presId="urn:microsoft.com/office/officeart/2005/8/layout/process2"/>
    <dgm:cxn modelId="{8E4AC105-5F19-4147-947A-CD2912AA9E66}" type="presParOf" srcId="{90837468-2D19-4E19-BA23-478B8EE53BA9}" destId="{2D9C4788-2CD3-4D79-8F3C-D853D6B56B18}" srcOrd="2" destOrd="0" presId="urn:microsoft.com/office/officeart/2005/8/layout/process2"/>
    <dgm:cxn modelId="{CEFAE7DA-31D2-4F80-A24C-020995DA5EA0}" type="presParOf" srcId="{90837468-2D19-4E19-BA23-478B8EE53BA9}" destId="{6EC80A65-1C47-400E-9247-FE1C985921F5}" srcOrd="3" destOrd="0" presId="urn:microsoft.com/office/officeart/2005/8/layout/process2"/>
    <dgm:cxn modelId="{EE1F4FB6-E4B1-44C6-B45A-A5DAE7AFA845}" type="presParOf" srcId="{6EC80A65-1C47-400E-9247-FE1C985921F5}" destId="{D31FA751-7CF3-4068-A340-891F1BF1F438}" srcOrd="0" destOrd="0" presId="urn:microsoft.com/office/officeart/2005/8/layout/process2"/>
    <dgm:cxn modelId="{94B935F7-5965-4E39-A7C3-0339AB852EDF}" type="presParOf" srcId="{90837468-2D19-4E19-BA23-478B8EE53BA9}" destId="{0648E62A-1813-4D77-AFA1-2518A2ED9245}" srcOrd="4" destOrd="0" presId="urn:microsoft.com/office/officeart/2005/8/layout/process2"/>
    <dgm:cxn modelId="{AF4E39B3-B17C-4DE0-B8CD-BAEBEC506CF4}" type="presParOf" srcId="{90837468-2D19-4E19-BA23-478B8EE53BA9}" destId="{F4A183E3-3B32-4C52-8839-8653DA763AA1}" srcOrd="5" destOrd="0" presId="urn:microsoft.com/office/officeart/2005/8/layout/process2"/>
    <dgm:cxn modelId="{CF49D34B-1E7C-4E3D-994B-C89B2E67BA8F}" type="presParOf" srcId="{F4A183E3-3B32-4C52-8839-8653DA763AA1}" destId="{8A8B2659-3A0B-4E30-8D36-D8D9EC85F07D}" srcOrd="0" destOrd="0" presId="urn:microsoft.com/office/officeart/2005/8/layout/process2"/>
    <dgm:cxn modelId="{38D2BD94-4474-480E-AC5A-DBCAA6BC8B18}" type="presParOf" srcId="{90837468-2D19-4E19-BA23-478B8EE53BA9}" destId="{6805ACE2-8EA3-465E-B00C-64543D2305FC}" srcOrd="6" destOrd="0" presId="urn:microsoft.com/office/officeart/2005/8/layout/process2"/>
    <dgm:cxn modelId="{29F69101-56BB-412B-B8E5-2D359F955F6F}" type="presParOf" srcId="{90837468-2D19-4E19-BA23-478B8EE53BA9}" destId="{742235C6-AF11-4539-A73F-E9E9D1393859}" srcOrd="7" destOrd="0" presId="urn:microsoft.com/office/officeart/2005/8/layout/process2"/>
    <dgm:cxn modelId="{74475850-1BDD-494C-8682-A29861E4041B}" type="presParOf" srcId="{742235C6-AF11-4539-A73F-E9E9D1393859}" destId="{DB848C26-5EF8-48D9-9F5E-A813EFBC32B4}" srcOrd="0" destOrd="0" presId="urn:microsoft.com/office/officeart/2005/8/layout/process2"/>
    <dgm:cxn modelId="{A714589B-1A7C-4176-A9B9-3299EC86AED1}" type="presParOf" srcId="{90837468-2D19-4E19-BA23-478B8EE53BA9}" destId="{6251642B-A7E4-42BA-981A-7661B421B0F2}" srcOrd="8" destOrd="0" presId="urn:microsoft.com/office/officeart/2005/8/layout/process2"/>
    <dgm:cxn modelId="{2CA4C1EC-26AD-421D-A11B-D03D5A475DFF}" type="presParOf" srcId="{90837468-2D19-4E19-BA23-478B8EE53BA9}" destId="{7BF92DE8-9106-45B9-A89F-FC343811C523}" srcOrd="9" destOrd="0" presId="urn:microsoft.com/office/officeart/2005/8/layout/process2"/>
    <dgm:cxn modelId="{D5E81B58-FE16-44CA-835F-7AD96603C54A}" type="presParOf" srcId="{7BF92DE8-9106-45B9-A89F-FC343811C523}" destId="{A6851EE6-33AF-42B3-A5D6-05125389E125}" srcOrd="0" destOrd="0" presId="urn:microsoft.com/office/officeart/2005/8/layout/process2"/>
    <dgm:cxn modelId="{016658FD-3181-4ED6-BD7C-351F9319A610}" type="presParOf" srcId="{90837468-2D19-4E19-BA23-478B8EE53BA9}" destId="{2B3BB558-C96F-4644-BF56-DADABC1BEBAA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A6612-7146-456D-BCE0-C6E1DC48B821}">
      <dsp:nvSpPr>
        <dsp:cNvPr id="0" name=""/>
        <dsp:cNvSpPr/>
      </dsp:nvSpPr>
      <dsp:spPr>
        <a:xfrm>
          <a:off x="702927" y="1904"/>
          <a:ext cx="2235822" cy="564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Rung 3 </a:t>
          </a:r>
          <a:endParaRPr lang="en-US" sz="900" kern="1200"/>
        </a:p>
      </dsp:txBody>
      <dsp:txXfrm>
        <a:off x="719458" y="18435"/>
        <a:ext cx="2202760" cy="531350"/>
      </dsp:txXfrm>
    </dsp:sp>
    <dsp:sp modelId="{E4C588DC-8DF5-4EAC-BF95-29E54C6EA254}">
      <dsp:nvSpPr>
        <dsp:cNvPr id="0" name=""/>
        <dsp:cNvSpPr/>
      </dsp:nvSpPr>
      <dsp:spPr>
        <a:xfrm rot="5400000">
          <a:off x="1715011" y="580427"/>
          <a:ext cx="211654" cy="253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1744643" y="601592"/>
        <a:ext cx="152391" cy="148158"/>
      </dsp:txXfrm>
    </dsp:sp>
    <dsp:sp modelId="{2D9C4788-2CD3-4D79-8F3C-D853D6B56B18}">
      <dsp:nvSpPr>
        <dsp:cNvPr id="0" name=""/>
        <dsp:cNvSpPr/>
      </dsp:nvSpPr>
      <dsp:spPr>
        <a:xfrm>
          <a:off x="702927" y="848523"/>
          <a:ext cx="2235822" cy="564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We aim to have an empowered community that independently designs and develops new food projects </a:t>
          </a:r>
          <a:endParaRPr lang="en-US" sz="900" kern="1200"/>
        </a:p>
      </dsp:txBody>
      <dsp:txXfrm>
        <a:off x="719458" y="865054"/>
        <a:ext cx="2202760" cy="531350"/>
      </dsp:txXfrm>
    </dsp:sp>
    <dsp:sp modelId="{6EC80A65-1C47-400E-9247-FE1C985921F5}">
      <dsp:nvSpPr>
        <dsp:cNvPr id="0" name=""/>
        <dsp:cNvSpPr/>
      </dsp:nvSpPr>
      <dsp:spPr>
        <a:xfrm rot="5400000">
          <a:off x="1715011" y="1427045"/>
          <a:ext cx="211654" cy="253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1744643" y="1448210"/>
        <a:ext cx="152391" cy="148158"/>
      </dsp:txXfrm>
    </dsp:sp>
    <dsp:sp modelId="{0648E62A-1813-4D77-AFA1-2518A2ED9245}">
      <dsp:nvSpPr>
        <dsp:cNvPr id="0" name=""/>
        <dsp:cNvSpPr/>
      </dsp:nvSpPr>
      <dsp:spPr>
        <a:xfrm>
          <a:off x="702927" y="1695141"/>
          <a:ext cx="2235822" cy="564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Rung 2</a:t>
          </a:r>
          <a:endParaRPr lang="en-US" sz="900" kern="1200"/>
        </a:p>
      </dsp:txBody>
      <dsp:txXfrm>
        <a:off x="719458" y="1711672"/>
        <a:ext cx="2202760" cy="531350"/>
      </dsp:txXfrm>
    </dsp:sp>
    <dsp:sp modelId="{F4A183E3-3B32-4C52-8839-8653DA763AA1}">
      <dsp:nvSpPr>
        <dsp:cNvPr id="0" name=""/>
        <dsp:cNvSpPr/>
      </dsp:nvSpPr>
      <dsp:spPr>
        <a:xfrm rot="5400000">
          <a:off x="1715011" y="2273664"/>
          <a:ext cx="211654" cy="253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1744643" y="2294829"/>
        <a:ext cx="152391" cy="148158"/>
      </dsp:txXfrm>
    </dsp:sp>
    <dsp:sp modelId="{6805ACE2-8EA3-465E-B00C-64543D2305FC}">
      <dsp:nvSpPr>
        <dsp:cNvPr id="0" name=""/>
        <dsp:cNvSpPr/>
      </dsp:nvSpPr>
      <dsp:spPr>
        <a:xfrm>
          <a:off x="702927" y="2541760"/>
          <a:ext cx="2235822" cy="564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We stimulate interest and build on people’s abilities, providing a framework of support to allow people to build confidence and capacity </a:t>
          </a:r>
          <a:endParaRPr lang="en-US" sz="900" kern="1200"/>
        </a:p>
      </dsp:txBody>
      <dsp:txXfrm>
        <a:off x="719458" y="2558291"/>
        <a:ext cx="2202760" cy="531350"/>
      </dsp:txXfrm>
    </dsp:sp>
    <dsp:sp modelId="{742235C6-AF11-4539-A73F-E9E9D1393859}">
      <dsp:nvSpPr>
        <dsp:cNvPr id="0" name=""/>
        <dsp:cNvSpPr/>
      </dsp:nvSpPr>
      <dsp:spPr>
        <a:xfrm rot="5400000">
          <a:off x="1715011" y="3120282"/>
          <a:ext cx="211654" cy="253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1744643" y="3141447"/>
        <a:ext cx="152391" cy="148158"/>
      </dsp:txXfrm>
    </dsp:sp>
    <dsp:sp modelId="{6251642B-A7E4-42BA-981A-7661B421B0F2}">
      <dsp:nvSpPr>
        <dsp:cNvPr id="0" name=""/>
        <dsp:cNvSpPr/>
      </dsp:nvSpPr>
      <dsp:spPr>
        <a:xfrm>
          <a:off x="702927" y="3388378"/>
          <a:ext cx="2235822" cy="564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Rung 1</a:t>
          </a:r>
          <a:endParaRPr lang="en-US" sz="900" kern="1200"/>
        </a:p>
      </dsp:txBody>
      <dsp:txXfrm>
        <a:off x="719458" y="3404909"/>
        <a:ext cx="2202760" cy="531350"/>
      </dsp:txXfrm>
    </dsp:sp>
    <dsp:sp modelId="{7BF92DE8-9106-45B9-A89F-FC343811C523}">
      <dsp:nvSpPr>
        <dsp:cNvPr id="0" name=""/>
        <dsp:cNvSpPr/>
      </dsp:nvSpPr>
      <dsp:spPr>
        <a:xfrm rot="5400000">
          <a:off x="1715011" y="3966901"/>
          <a:ext cx="211654" cy="253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1744643" y="3988066"/>
        <a:ext cx="152391" cy="148158"/>
      </dsp:txXfrm>
    </dsp:sp>
    <dsp:sp modelId="{2B3BB558-C96F-4644-BF56-DADABC1BEBAA}">
      <dsp:nvSpPr>
        <dsp:cNvPr id="0" name=""/>
        <dsp:cNvSpPr/>
      </dsp:nvSpPr>
      <dsp:spPr>
        <a:xfrm>
          <a:off x="702927" y="4234996"/>
          <a:ext cx="2235822" cy="564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We make sure our safety net is robust and complete to catch people falling into crisis</a:t>
          </a:r>
          <a:endParaRPr lang="en-US" sz="900" kern="1200"/>
        </a:p>
      </dsp:txBody>
      <dsp:txXfrm>
        <a:off x="719458" y="4251527"/>
        <a:ext cx="2202760" cy="531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B674-AAEB-4F7A-88A1-C71BCF9F5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91451-76FF-429A-ACAD-609820618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B6D3C-2612-47D0-ADD7-8A66459B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C3666-01BA-4BD9-ACF0-C688F40B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50920-D049-4891-A59E-815320F8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0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BECD-5E68-42BD-8513-5F28BD91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6C12A-D4FD-4338-A37D-32CC31FCA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CE086-C81F-4157-8039-8DC7E956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92380-F415-4821-9D7D-27DB453F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09B05-AC2E-44EE-9A0A-F118E97C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2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B2AAA-B7DA-47F1-BF1F-8D7C3F8D9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33070-CE32-41FB-82B4-B521B3227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B54B-906B-4174-9737-62A7B049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3F253-FD2F-4E0C-9485-6869AE24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DED05-7894-461C-826B-C304ED51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6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4C3A-0880-4274-A5B1-6DFB1065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49B0-1BF9-451C-80E1-904B25DC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6D8B3-29CA-4B4B-BB44-C541C6F4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04B6-2C10-4986-AEEC-E78983FC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6537-E7E6-4844-B9DD-DD66F25D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9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E6D4-0B48-4A34-AE63-572C1C4E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32AD1-2CB5-4C37-8DC4-1F7CA29D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346DD-A983-4482-86C6-0FB98251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822D2-E94F-40B0-8DA1-1D687FC4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2D9C9-206A-4EAB-8079-5A0953D8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9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BBCE-C144-4629-A9AF-8BDFE05F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3A14-8452-400F-9A71-C297A1F00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57668-2910-4F8A-8699-EC2632B9D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541A2-D4A6-4908-9A0F-D2A7D3C1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26304-F7FC-4B5D-9E95-A9F91B9B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11501-E10F-4276-83C0-8D47C02E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9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D0CD-F68B-41D0-952F-9DF444CE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7E635-40E4-4DF3-B760-5C350067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07018-3352-4E1C-B987-C1ADC63DD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00384-163E-4263-A313-A82E6F67C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022E3-64DC-47C1-A048-BD51AF38A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09723-023E-4508-BEAD-4F26C1B8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D4526-23E8-490E-944C-9FC2F80C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25E89-F32D-4C90-9C37-D8DFE648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8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2C56-1BA6-4902-BE1F-597DA148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3FE06-9AF9-4EFE-A50B-6A9BF8FD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81C41-A3F2-472A-9390-5EE35D97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20CFC-7394-46E3-8502-DFA89165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9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28D82-5D3F-48F0-834D-0B2BE8FF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278E5-875D-4F68-B521-7915E110C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DB91E-3862-4DB0-B90B-77485614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7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976E-725C-416C-BE3D-A80D766A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214D-388A-4679-BC7A-4FA77CC4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46265-C0B2-4688-B7FB-7E8102A19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90D44-DD53-4F44-A1F5-C967D8C6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8F5AA-E455-4545-85B7-B9C50542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3D75B-5BCD-449D-95DD-E7C5F47F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58DF-EC39-4ED0-9E97-8D84EE88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581D1-61A1-4445-8356-34B2C8CBC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267E6-1ADF-451F-A9AA-9921E647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7AB68-712C-4104-940F-FD4B21A9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FA8B0-7F7C-4934-B332-EDE89873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8B1A4-6FA9-4F56-81B4-93876096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9042B-FE71-4674-BE4D-ECF143992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B7CDF-F956-4F84-9EA6-D6AD23FD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439A7-0F75-46E4-BCA9-7098F6516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49EA-82DC-47ED-9886-C5B5C235255A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F639-4004-4630-B476-20FBA379E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BFCB4-42AF-4F1F-88DE-400CD140E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01C2-DC1E-4C5A-8747-22716558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hyperlink" Target="https://geofoodie.org/2019/06/19/food-ladders/" TargetMode="External"/><Relationship Id="rId12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E259-FB44-4744-925C-9AB627A81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889" y="4251271"/>
            <a:ext cx="10034222" cy="12462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kern="1200" dirty="0">
                <a:latin typeface="+mn-lt"/>
                <a:ea typeface="+mj-ea"/>
                <a:cs typeface="+mj-cs"/>
              </a:rPr>
              <a:t>Information Sessio</a:t>
            </a:r>
            <a:r>
              <a:rPr lang="en-US" sz="3600" b="1" dirty="0">
                <a:latin typeface="+mn-lt"/>
              </a:rPr>
              <a:t>n </a:t>
            </a:r>
            <a:br>
              <a:rPr lang="en-US" sz="3600" b="1" kern="1200" dirty="0">
                <a:latin typeface="+mn-lt"/>
                <a:ea typeface="+mj-ea"/>
                <a:cs typeface="+mj-cs"/>
              </a:rPr>
            </a:br>
            <a:br>
              <a:rPr lang="en-US" sz="3600" b="1" kern="1200" dirty="0"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latin typeface="+mn-lt"/>
                <a:ea typeface="+mj-ea"/>
                <a:cs typeface="+mj-cs"/>
              </a:rPr>
              <a:t>Household Support Fund </a:t>
            </a:r>
            <a:br>
              <a:rPr lang="en-US" sz="3600" b="1" kern="1200" dirty="0"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latin typeface="+mn-lt"/>
                <a:ea typeface="+mj-ea"/>
                <a:cs typeface="+mj-cs"/>
              </a:rPr>
              <a:t>Discretionary Energy Rebate Scheme </a:t>
            </a:r>
            <a:br>
              <a:rPr lang="en-US" sz="3600" b="1" kern="1200" dirty="0"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latin typeface="+mn-lt"/>
                <a:ea typeface="+mj-ea"/>
                <a:cs typeface="+mj-cs"/>
              </a:rPr>
              <a:t>The Lancaster District Hardship Fund</a:t>
            </a:r>
            <a:endParaRPr lang="en-US" sz="36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53F351-720A-4407-A74C-749013C4C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03" y="1778335"/>
            <a:ext cx="1837266" cy="1410102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7BEBFE83-CE7E-09F8-32B4-C4B7303F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28" y="1999846"/>
            <a:ext cx="1837944" cy="966402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97F3CDF-2126-4C12-AC97-A3855EDCF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93" y="2060320"/>
            <a:ext cx="1837944" cy="8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48" y="139541"/>
            <a:ext cx="6935971" cy="1325563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+mn-lt"/>
              </a:rPr>
              <a:t>Lancaster District Hardship Fund – Eggcup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B528-0291-4368-B330-9D586FA9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48550"/>
            <a:ext cx="6582780" cy="4189720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en-GB" sz="35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100" dirty="0"/>
              <a:t>Temporary membership scheme offers 8 weeks free Eggcup membership</a:t>
            </a:r>
          </a:p>
          <a:p>
            <a:pPr marL="0" indent="0">
              <a:buNone/>
            </a:pPr>
            <a:endParaRPr lang="en-GB" sz="3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100" dirty="0"/>
              <a:t>This provides each household with between £25-£30 of food each week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100" dirty="0"/>
              <a:t>500 places available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100" dirty="0"/>
              <a:t>Participants of the scheme can choose to continue their Eggcup membership after the 8 weeks at a cost of £5 per week</a:t>
            </a:r>
          </a:p>
          <a:p>
            <a:endParaRPr lang="en-GB" sz="1700" b="1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appliance, iron&#10;&#10;Description automatically generated">
            <a:extLst>
              <a:ext uri="{FF2B5EF4-FFF2-40B4-BE49-F238E27FC236}">
                <a16:creationId xmlns:a16="http://schemas.microsoft.com/office/drawing/2014/main" id="{60EB24B5-4190-2A71-031F-C35A2AC1F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9037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+mn-lt"/>
              </a:rPr>
              <a:t>Lancaster District Hardship Fund:</a:t>
            </a:r>
            <a:br>
              <a:rPr lang="en-GB" b="1" dirty="0">
                <a:solidFill>
                  <a:srgbClr val="FFFFFF"/>
                </a:solidFill>
                <a:latin typeface="+mn-lt"/>
              </a:rPr>
            </a:br>
            <a:r>
              <a:rPr lang="en-GB" b="1" dirty="0">
                <a:solidFill>
                  <a:srgbClr val="FFFFFF"/>
                </a:solidFill>
                <a:latin typeface="+mn-lt"/>
              </a:rPr>
              <a:t>A Food Ladders Approach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94EF37F-F1AA-9D95-AA3C-F9C56489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75" y="2109022"/>
            <a:ext cx="4855004" cy="340581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44EB137-F8B6-68E9-BA4C-BF1AC13AC566}"/>
              </a:ext>
            </a:extLst>
          </p:cNvPr>
          <p:cNvGrpSpPr/>
          <p:nvPr/>
        </p:nvGrpSpPr>
        <p:grpSpPr>
          <a:xfrm>
            <a:off x="146996" y="2008116"/>
            <a:ext cx="3560553" cy="2535957"/>
            <a:chOff x="121596" y="2033516"/>
            <a:chExt cx="3458953" cy="2421657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9DF3C338-4975-8992-3389-AE6EDE4A6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96" y="2034359"/>
              <a:ext cx="3458953" cy="2420814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8DE649-7CC5-CAB6-78CF-0726DAB5A186}"/>
                </a:ext>
              </a:extLst>
            </p:cNvPr>
            <p:cNvGrpSpPr/>
            <p:nvPr/>
          </p:nvGrpSpPr>
          <p:grpSpPr>
            <a:xfrm>
              <a:off x="162608" y="2033516"/>
              <a:ext cx="1400910" cy="709684"/>
              <a:chOff x="162608" y="2033516"/>
              <a:chExt cx="1400910" cy="709684"/>
            </a:xfrm>
          </p:grpSpPr>
          <p:pic>
            <p:nvPicPr>
              <p:cNvPr id="16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B446EE3-C591-3A69-E586-D8B98196C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608" y="2033516"/>
                <a:ext cx="900754" cy="70968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D2DDCC-BEAB-B020-FB39-7B6121C6824B}"/>
                  </a:ext>
                </a:extLst>
              </p:cNvPr>
              <p:cNvSpPr/>
              <p:nvPr/>
            </p:nvSpPr>
            <p:spPr>
              <a:xfrm>
                <a:off x="1053564" y="2110153"/>
                <a:ext cx="509954" cy="609600"/>
              </a:xfrm>
              <a:prstGeom prst="rect">
                <a:avLst/>
              </a:prstGeom>
              <a:solidFill>
                <a:srgbClr val="E91D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745534-C625-3AA4-94DB-F76A3D9F1F90}"/>
              </a:ext>
            </a:extLst>
          </p:cNvPr>
          <p:cNvGrpSpPr/>
          <p:nvPr/>
        </p:nvGrpSpPr>
        <p:grpSpPr>
          <a:xfrm>
            <a:off x="148096" y="4781734"/>
            <a:ext cx="1678183" cy="1684469"/>
            <a:chOff x="148096" y="4781734"/>
            <a:chExt cx="1678183" cy="1684469"/>
          </a:xfrm>
        </p:grpSpPr>
        <p:pic>
          <p:nvPicPr>
            <p:cNvPr id="15" name="Picture 14" descr="Diagram, text&#10;&#10;Description automatically generated">
              <a:extLst>
                <a:ext uri="{FF2B5EF4-FFF2-40B4-BE49-F238E27FC236}">
                  <a16:creationId xmlns:a16="http://schemas.microsoft.com/office/drawing/2014/main" id="{990C9537-549A-A578-9615-B1F98CA09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96" y="4781734"/>
              <a:ext cx="1678183" cy="1684469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9F7318-DCF3-FE2E-5B0B-E991C2952F89}"/>
                </a:ext>
              </a:extLst>
            </p:cNvPr>
            <p:cNvGrpSpPr/>
            <p:nvPr/>
          </p:nvGrpSpPr>
          <p:grpSpPr>
            <a:xfrm>
              <a:off x="1194245" y="6142451"/>
              <a:ext cx="631311" cy="322823"/>
              <a:chOff x="305306" y="2033513"/>
              <a:chExt cx="1399074" cy="709685"/>
            </a:xfrm>
          </p:grpSpPr>
          <p:pic>
            <p:nvPicPr>
              <p:cNvPr id="20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7D25FB4-68D7-D2B0-DB04-D5CF3F2E2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625" y="2033513"/>
                <a:ext cx="900755" cy="70968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5319E-649E-5C4B-F2AC-280F213754D9}"/>
                  </a:ext>
                </a:extLst>
              </p:cNvPr>
              <p:cNvSpPr/>
              <p:nvPr/>
            </p:nvSpPr>
            <p:spPr>
              <a:xfrm>
                <a:off x="305306" y="2045723"/>
                <a:ext cx="509954" cy="609599"/>
              </a:xfrm>
              <a:prstGeom prst="rect">
                <a:avLst/>
              </a:prstGeom>
              <a:solidFill>
                <a:srgbClr val="E91D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00AD2C-00E4-B42C-446E-4FDABCD42192}"/>
              </a:ext>
            </a:extLst>
          </p:cNvPr>
          <p:cNvGrpSpPr/>
          <p:nvPr/>
        </p:nvGrpSpPr>
        <p:grpSpPr>
          <a:xfrm>
            <a:off x="2032372" y="4781734"/>
            <a:ext cx="1678182" cy="1684468"/>
            <a:chOff x="2032372" y="4781734"/>
            <a:chExt cx="1678182" cy="1684468"/>
          </a:xfrm>
        </p:grpSpPr>
        <p:pic>
          <p:nvPicPr>
            <p:cNvPr id="13" name="Picture 1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AA8AE59-4DFA-7AE3-9309-C2E48224A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372" y="4781734"/>
              <a:ext cx="1678182" cy="1684468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C1E203-F788-FA97-FD89-8AB0E28D946F}"/>
                </a:ext>
              </a:extLst>
            </p:cNvPr>
            <p:cNvGrpSpPr/>
            <p:nvPr/>
          </p:nvGrpSpPr>
          <p:grpSpPr>
            <a:xfrm>
              <a:off x="3040629" y="4788435"/>
              <a:ext cx="631311" cy="322823"/>
              <a:chOff x="305306" y="2033513"/>
              <a:chExt cx="1399074" cy="709685"/>
            </a:xfrm>
          </p:grpSpPr>
          <p:pic>
            <p:nvPicPr>
              <p:cNvPr id="23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F7F4AC7-4775-D9DD-F501-CC1ADA239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625" y="2033513"/>
                <a:ext cx="900755" cy="709685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ED502B-0706-5709-45AE-5CE07C3FD29B}"/>
                  </a:ext>
                </a:extLst>
              </p:cNvPr>
              <p:cNvSpPr/>
              <p:nvPr/>
            </p:nvSpPr>
            <p:spPr>
              <a:xfrm>
                <a:off x="305306" y="2045723"/>
                <a:ext cx="509954" cy="609599"/>
              </a:xfrm>
              <a:prstGeom prst="rect">
                <a:avLst/>
              </a:prstGeom>
              <a:solidFill>
                <a:srgbClr val="E91D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10C8C2-113B-9DE8-779B-40D81DD3ACC4}"/>
              </a:ext>
            </a:extLst>
          </p:cNvPr>
          <p:cNvSpPr txBox="1"/>
          <p:nvPr/>
        </p:nvSpPr>
        <p:spPr>
          <a:xfrm>
            <a:off x="7734300" y="5702300"/>
            <a:ext cx="39878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/>
              <a:t>Dr Megan Blake, University of Sheffield</a:t>
            </a:r>
            <a:endParaRPr lang="en-GB" b="1">
              <a:cs typeface="Calibri"/>
            </a:endParaRPr>
          </a:p>
          <a:p>
            <a:r>
              <a:rPr lang="en-GB">
                <a:ea typeface="+mn-lt"/>
                <a:cs typeface="+mn-lt"/>
                <a:hlinkClick r:id="rId7"/>
              </a:rPr>
              <a:t>https://geofoodie.org/2019/06/19/food-ladders/</a:t>
            </a:r>
            <a:r>
              <a:rPr lang="en-GB">
                <a:ea typeface="+mn-lt"/>
                <a:cs typeface="+mn-lt"/>
              </a:rPr>
              <a:t> </a:t>
            </a:r>
          </a:p>
        </p:txBody>
      </p:sp>
      <p:graphicFrame>
        <p:nvGraphicFramePr>
          <p:cNvPr id="34" name="TextBox 9">
            <a:extLst>
              <a:ext uri="{FF2B5EF4-FFF2-40B4-BE49-F238E27FC236}">
                <a16:creationId xmlns:a16="http://schemas.microsoft.com/office/drawing/2014/main" id="{0B16E2FF-086A-5F3F-E588-54550DC245B2}"/>
              </a:ext>
            </a:extLst>
          </p:cNvPr>
          <p:cNvGraphicFramePr/>
          <p:nvPr/>
        </p:nvGraphicFramePr>
        <p:xfrm>
          <a:off x="3666699" y="1994846"/>
          <a:ext cx="3641677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A98230B8-1C30-6D0B-2BB0-EF6A5EA408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2" y="250624"/>
            <a:ext cx="1837266" cy="14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+mn-lt"/>
              </a:rPr>
              <a:t>Lancaster District Hardship Fund:</a:t>
            </a:r>
            <a:br>
              <a:rPr lang="en-GB" b="1" dirty="0">
                <a:solidFill>
                  <a:srgbClr val="FFFFFF"/>
                </a:solidFill>
                <a:latin typeface="+mn-lt"/>
              </a:rPr>
            </a:br>
            <a:r>
              <a:rPr lang="en-GB" b="1" dirty="0">
                <a:solidFill>
                  <a:srgbClr val="FFFFFF"/>
                </a:solidFill>
                <a:latin typeface="+mn-lt"/>
              </a:rPr>
              <a:t>A Food Ladders Approach</a:t>
            </a:r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1B637B4-90AF-1DB5-C676-90FAC0FF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097957"/>
            <a:ext cx="11252200" cy="45797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DA303DA-EC5B-6FB2-B609-2C5B5BE3ADB8}"/>
              </a:ext>
            </a:extLst>
          </p:cNvPr>
          <p:cNvGrpSpPr/>
          <p:nvPr/>
        </p:nvGrpSpPr>
        <p:grpSpPr>
          <a:xfrm>
            <a:off x="570213" y="2097016"/>
            <a:ext cx="2343759" cy="1238480"/>
            <a:chOff x="557513" y="2198616"/>
            <a:chExt cx="1429359" cy="743180"/>
          </a:xfrm>
        </p:grpSpPr>
        <p:pic>
          <p:nvPicPr>
            <p:cNvPr id="5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D14340D-45C0-C729-93CF-68C0B755E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513" y="2198616"/>
              <a:ext cx="927212" cy="74318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D1B3B4-19DB-9950-3DB3-6F23664C759C}"/>
                </a:ext>
              </a:extLst>
            </p:cNvPr>
            <p:cNvSpPr/>
            <p:nvPr/>
          </p:nvSpPr>
          <p:spPr>
            <a:xfrm>
              <a:off x="1461939" y="2278870"/>
              <a:ext cx="524933" cy="638372"/>
            </a:xfrm>
            <a:prstGeom prst="rect">
              <a:avLst/>
            </a:prstGeom>
            <a:solidFill>
              <a:srgbClr val="E91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5459EA2-899C-5CCD-EAED-34B8121E4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9" y="250624"/>
            <a:ext cx="1837266" cy="14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47" y="47298"/>
            <a:ext cx="6986015" cy="1776484"/>
          </a:xfrm>
        </p:spPr>
        <p:txBody>
          <a:bodyPr anchor="b"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Lancaster District Hardship Fund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03AD2E2-4CC5-BA87-CF1D-EB17B3E6C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09" y="394733"/>
            <a:ext cx="3532036" cy="1624736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B528-0291-4368-B330-9D586FA9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57" y="3002460"/>
            <a:ext cx="8302229" cy="3672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b="1" dirty="0"/>
              <a:t>Grant is due to go live Monday 4</a:t>
            </a:r>
            <a:r>
              <a:rPr lang="en-GB" sz="2600" b="1" baseline="30000" dirty="0"/>
              <a:t>th</a:t>
            </a:r>
            <a:r>
              <a:rPr lang="en-GB" sz="2600" b="1" dirty="0"/>
              <a:t> July 2022.</a:t>
            </a:r>
          </a:p>
          <a:p>
            <a:pPr algn="ctr"/>
            <a:endParaRPr lang="en-GB" sz="2600" b="1" dirty="0"/>
          </a:p>
          <a:p>
            <a:pPr algn="ctr"/>
            <a:endParaRPr lang="en-GB" sz="2600" b="1" dirty="0"/>
          </a:p>
          <a:p>
            <a:pPr marL="0" indent="0" algn="ctr">
              <a:buNone/>
            </a:pPr>
            <a:r>
              <a:rPr lang="en-GB" sz="2600" b="1" dirty="0"/>
              <a:t>Any Questions?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C72B286-9656-9FAD-2F56-19D8A289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77" y="2310086"/>
            <a:ext cx="2462826" cy="1890220"/>
          </a:xfrm>
          <a:prstGeom prst="rect">
            <a:avLst/>
          </a:prstGeom>
        </p:spPr>
      </p:pic>
      <p:pic>
        <p:nvPicPr>
          <p:cNvPr id="6" name="Picture 3" descr="Diagram&#10;&#10;Description automatically generated">
            <a:extLst>
              <a:ext uri="{FF2B5EF4-FFF2-40B4-BE49-F238E27FC236}">
                <a16:creationId xmlns:a16="http://schemas.microsoft.com/office/drawing/2014/main" id="{8756BB13-3E78-08C0-836B-F343D81D1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136" y="4375161"/>
            <a:ext cx="3530309" cy="18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7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E5CB-6BC9-47F7-9B61-796F4EE0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044" y="352507"/>
            <a:ext cx="5006336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+mn-lt"/>
              </a:rPr>
              <a:t>Household Support Fund 2</a:t>
            </a:r>
            <a:br>
              <a:rPr lang="en-GB" sz="4800" b="1" dirty="0">
                <a:latin typeface="+mn-lt"/>
              </a:rPr>
            </a:br>
            <a:r>
              <a:rPr lang="en-GB" sz="4800" b="1" dirty="0">
                <a:latin typeface="+mn-lt"/>
              </a:rPr>
              <a:t>April – Sept 2022 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2544717-6DBE-2F79-A046-0128CB78B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1751891"/>
            <a:ext cx="4105275" cy="1888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2CDB8-DDF6-E835-CEA1-29CB72B19E82}"/>
              </a:ext>
            </a:extLst>
          </p:cNvPr>
          <p:cNvSpPr txBox="1"/>
          <p:nvPr/>
        </p:nvSpPr>
        <p:spPr>
          <a:xfrm>
            <a:off x="6277826" y="1949720"/>
            <a:ext cx="58558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£555,000 </a:t>
            </a:r>
            <a:r>
              <a:rPr lang="en-GB" sz="2600" dirty="0"/>
              <a:t>allocated to Lancaster City Council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C0D63-4798-7F66-665A-D0E512176CA9}"/>
              </a:ext>
            </a:extLst>
          </p:cNvPr>
          <p:cNvSpPr txBox="1"/>
          <p:nvPr/>
        </p:nvSpPr>
        <p:spPr>
          <a:xfrm>
            <a:off x="6027715" y="2876426"/>
            <a:ext cx="548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Third of allocation to be spent on Pensioners: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B8C73-4DEE-CBDD-2F59-7376AB32093A}"/>
              </a:ext>
            </a:extLst>
          </p:cNvPr>
          <p:cNvSpPr txBox="1"/>
          <p:nvPr/>
        </p:nvSpPr>
        <p:spPr>
          <a:xfrm>
            <a:off x="5970128" y="4986670"/>
            <a:ext cx="69397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Lancaster District Food Justice Partnership:</a:t>
            </a:r>
          </a:p>
          <a:p>
            <a:r>
              <a:rPr lang="en-GB" sz="2200" b="1" dirty="0"/>
              <a:t> 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51F72-B6CD-6C4B-6A8C-EE3480EF4E00}"/>
              </a:ext>
            </a:extLst>
          </p:cNvPr>
          <p:cNvSpPr txBox="1"/>
          <p:nvPr/>
        </p:nvSpPr>
        <p:spPr>
          <a:xfrm>
            <a:off x="5970128" y="3214610"/>
            <a:ext cx="5509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£90 will be sent out via Post Office vouchers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EA820-C795-E5DC-93C5-E960671D67F9}"/>
              </a:ext>
            </a:extLst>
          </p:cNvPr>
          <p:cNvSpPr txBox="1"/>
          <p:nvPr/>
        </p:nvSpPr>
        <p:spPr>
          <a:xfrm>
            <a:off x="5970128" y="3508056"/>
            <a:ext cx="62685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Just under 4,000 households receiving Council Tax Support  (c: £360,000 spend)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6D9891-5F88-006D-C942-3A17DF898127}"/>
              </a:ext>
            </a:extLst>
          </p:cNvPr>
          <p:cNvSpPr txBox="1"/>
          <p:nvPr/>
        </p:nvSpPr>
        <p:spPr>
          <a:xfrm>
            <a:off x="5970128" y="4145634"/>
            <a:ext cx="62685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Vouchers due to be sent from mid July 2022 to eligible households</a:t>
            </a:r>
          </a:p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39FCE7-67B2-3175-2A2F-AFE2819E56A5}"/>
              </a:ext>
            </a:extLst>
          </p:cNvPr>
          <p:cNvSpPr txBox="1"/>
          <p:nvPr/>
        </p:nvSpPr>
        <p:spPr>
          <a:xfrm>
            <a:off x="5970128" y="5325224"/>
            <a:ext cx="6024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Just over £150,000 to support food provision to vulnerable households via Food Clubs, Banks and Pantries via Eggcup </a:t>
            </a:r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FD1DF7-4342-218F-DB11-AE656005B3DB}"/>
              </a:ext>
            </a:extLst>
          </p:cNvPr>
          <p:cNvSpPr txBox="1"/>
          <p:nvPr/>
        </p:nvSpPr>
        <p:spPr>
          <a:xfrm>
            <a:off x="5950422" y="6356276"/>
            <a:ext cx="4975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Additional details later in presentation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201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E5CB-6BC9-47F7-9B61-796F4EE0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161" y="112650"/>
            <a:ext cx="5529209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FFFFFF"/>
                </a:solidFill>
                <a:latin typeface="+mn-lt"/>
              </a:rPr>
              <a:t>Discretionary Energy Rebate Scheme</a:t>
            </a:r>
            <a:endParaRPr lang="en-GB" sz="4800" b="1" dirty="0">
              <a:latin typeface="+mn-lt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2544717-6DBE-2F79-A046-0128CB78B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1751891"/>
            <a:ext cx="4105275" cy="1888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247C04-BD6D-1D80-62FF-6A880661E7BB}"/>
              </a:ext>
            </a:extLst>
          </p:cNvPr>
          <p:cNvSpPr txBox="1"/>
          <p:nvPr/>
        </p:nvSpPr>
        <p:spPr>
          <a:xfrm>
            <a:off x="6388395" y="1438044"/>
            <a:ext cx="59187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£299,700 of funding to support households who: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Didn’t receive the £150 statutory energy rebate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Provide a discretionary top-up payment</a:t>
            </a:r>
          </a:p>
          <a:p>
            <a:endParaRPr lang="en-GB" sz="2600" b="1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58FA1-BC71-9397-B4A0-314CB44FB2E2}"/>
              </a:ext>
            </a:extLst>
          </p:cNvPr>
          <p:cNvSpPr txBox="1"/>
          <p:nvPr/>
        </p:nvSpPr>
        <p:spPr>
          <a:xfrm>
            <a:off x="5803607" y="3020100"/>
            <a:ext cx="6024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The following eligibility criteria has been approved: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4EAF0-ABB1-2008-1D0F-FD8CA4C973A1}"/>
              </a:ext>
            </a:extLst>
          </p:cNvPr>
          <p:cNvSpPr txBox="1"/>
          <p:nvPr/>
        </p:nvSpPr>
        <p:spPr>
          <a:xfrm>
            <a:off x="5720285" y="3867447"/>
            <a:ext cx="6082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CTAX bands E-H on CTAX support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£150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8FB02-E848-13DC-2030-73F272358F31}"/>
              </a:ext>
            </a:extLst>
          </p:cNvPr>
          <p:cNvSpPr txBox="1"/>
          <p:nvPr/>
        </p:nvSpPr>
        <p:spPr>
          <a:xfrm>
            <a:off x="5710197" y="4224868"/>
            <a:ext cx="6060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CTAX bands A-D on full CTAX support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£30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top-up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64738B-74C2-3E57-45FF-CE7D6E45EC26}"/>
              </a:ext>
            </a:extLst>
          </p:cNvPr>
          <p:cNvSpPr txBox="1"/>
          <p:nvPr/>
        </p:nvSpPr>
        <p:spPr>
          <a:xfrm>
            <a:off x="5720285" y="4557564"/>
            <a:ext cx="55877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CTAX bands A-D on some CTAX support with children under 5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£30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top-up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8C7746-BFAE-420D-DEE3-33EC8BE27B53}"/>
              </a:ext>
            </a:extLst>
          </p:cNvPr>
          <p:cNvSpPr txBox="1"/>
          <p:nvPr/>
        </p:nvSpPr>
        <p:spPr>
          <a:xfrm>
            <a:off x="5720285" y="5204815"/>
            <a:ext cx="62980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 in CTAX bands A-D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£30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top-up,  CTAX bands E-H irrespective of CTax support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£150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771FD-75C2-772E-F23F-ED74B4B7E396}"/>
              </a:ext>
            </a:extLst>
          </p:cNvPr>
          <p:cNvSpPr txBox="1"/>
          <p:nvPr/>
        </p:nvSpPr>
        <p:spPr>
          <a:xfrm>
            <a:off x="5720285" y="5818948"/>
            <a:ext cx="676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Disabled Persons Allowance: Bands A-E: (Higher band due to the band reduction)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£30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up, in bands F-H </a:t>
            </a: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£150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58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044" y="297888"/>
            <a:ext cx="5006336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Discretionary Energy Rebate Scheme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EF22FB5-F025-D89F-1017-E743F420A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1751891"/>
            <a:ext cx="4105275" cy="18884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B528-0291-4368-B330-9D586FA9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509" y="1751891"/>
            <a:ext cx="5914491" cy="5316729"/>
          </a:xfrm>
        </p:spPr>
        <p:txBody>
          <a:bodyPr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spend around £300,000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one top up payment per household will be made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Leftover funding: We will consider any requests we have received from people who have missed out on the statutory scheme; however funds will be extremely limited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 need to be spent by 30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date end of July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payments will be made via Post Office voucher letter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 Support Officer team will help residents who are struggling to cash their voucher and a dedicated phone line has been set up for all of the grants (01524 582000 press option 7).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line is due to go live on 1st July 2022</a:t>
            </a:r>
          </a:p>
        </p:txBody>
      </p:sp>
    </p:spTree>
    <p:extLst>
      <p:ext uri="{BB962C8B-B14F-4D97-AF65-F5344CB8AC3E}">
        <p14:creationId xmlns:p14="http://schemas.microsoft.com/office/powerpoint/2010/main" val="52064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47" y="-2008"/>
            <a:ext cx="7296698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Lancaster District Hardship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B528-0291-4368-B330-9D586FA9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3555"/>
            <a:ext cx="6843640" cy="361436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600" b="1" dirty="0"/>
              <a:t>£347,000 left from the Council Tax Hardship Fund that ran at the start of the pandemic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Building on lessons learnt from Emergency Assistance Grants (EAGS) and Household Support Fund (round 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Provide longer term support to residents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Citizens Advice North Lancashire and Eggcup to provide details of the partnerships developed to support residents and the essential roles they will play</a:t>
            </a:r>
          </a:p>
          <a:p>
            <a:pPr marL="0" indent="0">
              <a:buNone/>
            </a:pPr>
            <a:r>
              <a:rPr lang="en-GB" sz="2600" b="1" dirty="0"/>
              <a:t>This fund can help with: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Utility Bills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Food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Debts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Housing costs as well as household appliances and other essential items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1CEDC31-CD36-2EB9-1F21-9783FFF8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57" y="1668136"/>
            <a:ext cx="3796790" cy="17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5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47" y="-2008"/>
            <a:ext cx="7296698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Lancaster District Hardship Fund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1CEDC31-CD36-2EB9-1F21-9783FFF8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57" y="1668136"/>
            <a:ext cx="3796790" cy="174652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523DF-4E2A-2C57-E83A-0B47ECFBC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8136"/>
            <a:ext cx="6667928" cy="5189864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rgbClr val="FEFFFF"/>
                </a:solidFill>
              </a:rPr>
              <a:t>Short</a:t>
            </a:r>
            <a:r>
              <a:rPr lang="en-GB" sz="2400" dirty="0">
                <a:solidFill>
                  <a:srgbClr val="FEFFFF"/>
                </a:solidFill>
              </a:rPr>
              <a:t> online application </a:t>
            </a:r>
          </a:p>
          <a:p>
            <a:r>
              <a:rPr lang="en-GB" sz="2400" b="1" dirty="0">
                <a:solidFill>
                  <a:srgbClr val="FEFFFF"/>
                </a:solidFill>
              </a:rPr>
              <a:t>Self</a:t>
            </a:r>
            <a:r>
              <a:rPr lang="en-GB" sz="2400" dirty="0">
                <a:solidFill>
                  <a:srgbClr val="FEFFFF"/>
                </a:solidFill>
              </a:rPr>
              <a:t> complete form or a </a:t>
            </a:r>
            <a:r>
              <a:rPr lang="en-GB" sz="2400" b="1" dirty="0">
                <a:solidFill>
                  <a:srgbClr val="FEFFFF"/>
                </a:solidFill>
              </a:rPr>
              <a:t>friend</a:t>
            </a:r>
            <a:r>
              <a:rPr lang="en-GB" sz="2400" dirty="0">
                <a:solidFill>
                  <a:srgbClr val="FEFFFF"/>
                </a:solidFill>
              </a:rPr>
              <a:t> or </a:t>
            </a:r>
            <a:r>
              <a:rPr lang="en-GB" sz="2400" b="1" dirty="0">
                <a:solidFill>
                  <a:srgbClr val="FEFFFF"/>
                </a:solidFill>
              </a:rPr>
              <a:t>third party </a:t>
            </a:r>
            <a:r>
              <a:rPr lang="en-GB" sz="2400" dirty="0">
                <a:solidFill>
                  <a:srgbClr val="FEFFFF"/>
                </a:solidFill>
              </a:rPr>
              <a:t>can do on the residents behalf</a:t>
            </a:r>
          </a:p>
          <a:p>
            <a:r>
              <a:rPr lang="en-GB" sz="2400" dirty="0">
                <a:solidFill>
                  <a:srgbClr val="FEFFFF"/>
                </a:solidFill>
              </a:rPr>
              <a:t>Resident Support Officers (RSO’s) can also complete the form via our dedicated </a:t>
            </a:r>
            <a:r>
              <a:rPr lang="en-GB" sz="2400" b="1" dirty="0">
                <a:solidFill>
                  <a:srgbClr val="FEFFFF"/>
                </a:solidFill>
              </a:rPr>
              <a:t>phone line </a:t>
            </a:r>
            <a:r>
              <a:rPr lang="en-GB" sz="2400" dirty="0">
                <a:solidFill>
                  <a:srgbClr val="FEFFFF"/>
                </a:solidFill>
              </a:rPr>
              <a:t>or at any of our </a:t>
            </a:r>
            <a:r>
              <a:rPr lang="en-GB" sz="2400" b="1" dirty="0">
                <a:solidFill>
                  <a:srgbClr val="FEFFFF"/>
                </a:solidFill>
              </a:rPr>
              <a:t>face to face </a:t>
            </a:r>
            <a:r>
              <a:rPr lang="en-GB" sz="2400" dirty="0">
                <a:solidFill>
                  <a:srgbClr val="FEFFFF"/>
                </a:solidFill>
              </a:rPr>
              <a:t>Community Hub Locations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Once submitted, an RSO will contact the resident and book them an appointment with </a:t>
            </a:r>
            <a:r>
              <a:rPr lang="en-GB" sz="2400" b="1" dirty="0">
                <a:solidFill>
                  <a:srgbClr val="FEFFFF"/>
                </a:solidFill>
              </a:rPr>
              <a:t>Citizens Advice</a:t>
            </a:r>
          </a:p>
          <a:p>
            <a:r>
              <a:rPr lang="en-GB" sz="2400" dirty="0">
                <a:solidFill>
                  <a:srgbClr val="FEFFFF"/>
                </a:solidFill>
              </a:rPr>
              <a:t>Text message reminder of appointment time and date; details passed to Citizens Advice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Any essential items that are required after an assessment with Citizens Advice has been carried out will be awarded by the RSO’s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061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223" y="190072"/>
            <a:ext cx="5006336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Lancaster District Hardship Fund </a:t>
            </a:r>
          </a:p>
        </p:txBody>
      </p:sp>
      <p:sp>
        <p:nvSpPr>
          <p:cNvPr id="56" name="Freeform: Shape 4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49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B7ADD540-7D9F-33AE-8AD0-5078BCF0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616814"/>
            <a:ext cx="4105275" cy="2158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21B48A-A594-6211-06A6-2B7AE9AB6FEA}"/>
              </a:ext>
            </a:extLst>
          </p:cNvPr>
          <p:cNvSpPr txBox="1"/>
          <p:nvPr/>
        </p:nvSpPr>
        <p:spPr>
          <a:xfrm>
            <a:off x="6167848" y="1695433"/>
            <a:ext cx="6096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Capacity: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Recently recruited 3.5 full time workers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All new staff are undergoing training and expect capacity to build quickly to approximately 80-85 cases per week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/>
          </a:p>
          <a:p>
            <a:r>
              <a:rPr lang="en-GB" sz="2600" b="1" dirty="0"/>
              <a:t>Reporting: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Citizens Advice will capture how residents have been supported the advice provided, to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Housing Advice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Debt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Income gained through the Hardship Fund and benefit assessments</a:t>
            </a:r>
          </a:p>
          <a:p>
            <a:endParaRPr lang="en-GB" sz="2600" b="1" dirty="0"/>
          </a:p>
          <a:p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627243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223" y="190072"/>
            <a:ext cx="5006336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Lancaster District Hardship Fund </a:t>
            </a:r>
          </a:p>
        </p:txBody>
      </p:sp>
      <p:sp>
        <p:nvSpPr>
          <p:cNvPr id="56" name="Freeform: Shape 4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49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B7ADD540-7D9F-33AE-8AD0-5078BCF0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616814"/>
            <a:ext cx="4105275" cy="2158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21B48A-A594-6211-06A6-2B7AE9AB6FEA}"/>
              </a:ext>
            </a:extLst>
          </p:cNvPr>
          <p:cNvSpPr txBox="1"/>
          <p:nvPr/>
        </p:nvSpPr>
        <p:spPr>
          <a:xfrm>
            <a:off x="6096000" y="1705707"/>
            <a:ext cx="609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600" b="1" dirty="0"/>
          </a:p>
          <a:p>
            <a:endParaRPr lang="en-GB" sz="2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7120C-6F71-14C9-679E-C4F23D66FCC1}"/>
              </a:ext>
            </a:extLst>
          </p:cNvPr>
          <p:cNvSpPr txBox="1"/>
          <p:nvPr/>
        </p:nvSpPr>
        <p:spPr>
          <a:xfrm>
            <a:off x="6244628" y="1551819"/>
            <a:ext cx="5583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What our advisors will do as part of the assessment: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5F356-6DD2-0869-14B2-FEAAA36611C4}"/>
              </a:ext>
            </a:extLst>
          </p:cNvPr>
          <p:cNvSpPr txBox="1"/>
          <p:nvPr/>
        </p:nvSpPr>
        <p:spPr>
          <a:xfrm>
            <a:off x="5935966" y="2416297"/>
            <a:ext cx="63308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200" dirty="0"/>
              <a:t>Debt Assessment and Benefit Check that identifies debts and unclaimed entitlements to maximise income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21717-C344-C759-29CF-36CF34DA1712}"/>
              </a:ext>
            </a:extLst>
          </p:cNvPr>
          <p:cNvSpPr txBox="1"/>
          <p:nvPr/>
        </p:nvSpPr>
        <p:spPr>
          <a:xfrm>
            <a:off x="6369977" y="3775394"/>
            <a:ext cx="1715785" cy="28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A1930-EF81-2F2B-322C-459E8AA8ACEE}"/>
              </a:ext>
            </a:extLst>
          </p:cNvPr>
          <p:cNvSpPr txBox="1"/>
          <p:nvPr/>
        </p:nvSpPr>
        <p:spPr>
          <a:xfrm>
            <a:off x="5935966" y="3450430"/>
            <a:ext cx="62004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200" dirty="0"/>
              <a:t>Emergencies such as: possession claims; imminent evictions, bailiff enforcement immediate holding strategy to ask for more time to work with client</a:t>
            </a:r>
            <a:endParaRPr 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9FBC4-8E26-A2E2-AF2A-CB1B9A177E42}"/>
              </a:ext>
            </a:extLst>
          </p:cNvPr>
          <p:cNvSpPr txBox="1"/>
          <p:nvPr/>
        </p:nvSpPr>
        <p:spPr>
          <a:xfrm>
            <a:off x="5765419" y="4886240"/>
            <a:ext cx="443286" cy="91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61397-592A-3C75-1BD1-AC8A9D4758DC}"/>
              </a:ext>
            </a:extLst>
          </p:cNvPr>
          <p:cNvSpPr txBox="1"/>
          <p:nvPr/>
        </p:nvSpPr>
        <p:spPr>
          <a:xfrm>
            <a:off x="5935966" y="4800765"/>
            <a:ext cx="7421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Income and Expenditure detailed on draft financial statement</a:t>
            </a:r>
            <a:endParaRPr lang="en-US" sz="2200" dirty="0"/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C610EB-18CE-9938-D8FE-6269F422E90C}"/>
              </a:ext>
            </a:extLst>
          </p:cNvPr>
          <p:cNvSpPr txBox="1"/>
          <p:nvPr/>
        </p:nvSpPr>
        <p:spPr>
          <a:xfrm>
            <a:off x="5935966" y="6098769"/>
            <a:ext cx="5742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Follow up appointment as and when required</a:t>
            </a:r>
            <a:endParaRPr lang="en-US" sz="2200" dirty="0"/>
          </a:p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1154CB-1546-10F2-D6CF-8070B01F6F77}"/>
              </a:ext>
            </a:extLst>
          </p:cNvPr>
          <p:cNvSpPr txBox="1"/>
          <p:nvPr/>
        </p:nvSpPr>
        <p:spPr>
          <a:xfrm>
            <a:off x="5935966" y="5449767"/>
            <a:ext cx="5920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Requests to the Hardship fund for short term support </a:t>
            </a:r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6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B20A-AAFE-4B5B-83C1-CE37253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3" y="289671"/>
            <a:ext cx="6682592" cy="1325563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+mn-lt"/>
              </a:rPr>
              <a:t>Lancaster District Hardship Fund – Eggcup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B528-0291-4368-B330-9D586FA9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37" y="1741040"/>
            <a:ext cx="6331143" cy="33759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600" b="1" dirty="0"/>
              <a:t>Money provided from the Household Support Fund (round 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Through the buying co-op this will support over 1600 household each week by increasing the amount of food available via the foodbanks, clubs, pantries and community meals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We buy in bulk to get discounts, </a:t>
            </a:r>
            <a:r>
              <a:rPr lang="en-GB" sz="2200" b="1" dirty="0"/>
              <a:t>working together</a:t>
            </a:r>
            <a:r>
              <a:rPr lang="en-GB" sz="2200" dirty="0"/>
              <a:t> everyone benefits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Aiming for savings of </a:t>
            </a:r>
            <a:r>
              <a:rPr lang="en-GB" sz="2200" b="1" dirty="0"/>
              <a:t>30%</a:t>
            </a:r>
            <a:r>
              <a:rPr lang="en-GB" sz="2200" dirty="0"/>
              <a:t> against retail prices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appliance, iron&#10;&#10;Description automatically generated">
            <a:extLst>
              <a:ext uri="{FF2B5EF4-FFF2-40B4-BE49-F238E27FC236}">
                <a16:creationId xmlns:a16="http://schemas.microsoft.com/office/drawing/2014/main" id="{36123AAF-14E5-56A4-6E3E-F744A0235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295BB-2913-9CD3-C6F7-729C78B5EC37}"/>
              </a:ext>
            </a:extLst>
          </p:cNvPr>
          <p:cNvSpPr txBox="1"/>
          <p:nvPr/>
        </p:nvSpPr>
        <p:spPr>
          <a:xfrm>
            <a:off x="251637" y="5261971"/>
            <a:ext cx="81268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600" b="1" dirty="0"/>
              <a:t>During Household Support Fund (round 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Spent £145,168 on food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Total weight of food: over 65 tonnes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Total savings against retail price: £137,500 (51.3% of the retail price)</a:t>
            </a:r>
          </a:p>
        </p:txBody>
      </p:sp>
    </p:spTree>
    <p:extLst>
      <p:ext uri="{BB962C8B-B14F-4D97-AF65-F5344CB8AC3E}">
        <p14:creationId xmlns:p14="http://schemas.microsoft.com/office/powerpoint/2010/main" val="137930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E790E89B93E45953698E9C9620E81" ma:contentTypeVersion="8" ma:contentTypeDescription="Create a new document." ma:contentTypeScope="" ma:versionID="536264d9c1512a33ac09d186058a4176">
  <xsd:schema xmlns:xsd="http://www.w3.org/2001/XMLSchema" xmlns:xs="http://www.w3.org/2001/XMLSchema" xmlns:p="http://schemas.microsoft.com/office/2006/metadata/properties" xmlns:ns2="5e5bb19f-7db6-4db7-960b-3b8b95a78c8a" targetNamespace="http://schemas.microsoft.com/office/2006/metadata/properties" ma:root="true" ma:fieldsID="0f325324ad74549e54227a461053a215" ns2:_="">
    <xsd:import namespace="5e5bb19f-7db6-4db7-960b-3b8b95a78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bb19f-7db6-4db7-960b-3b8b95a78c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D39C3B-8CB7-4A90-A2D9-C495EF7C3A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7C4C8-9D68-48F3-9167-7A267EDAAD30}">
  <ds:schemaRefs>
    <ds:schemaRef ds:uri="5e5bb19f-7db6-4db7-960b-3b8b95a78c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3D5AEA-9EDB-402B-8E83-3A7C2E62B4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944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Information Session   Household Support Fund  Discretionary Energy Rebate Scheme  The Lancaster District Hardship Fund</vt:lpstr>
      <vt:lpstr>Household Support Fund 2 April – Sept 2022 </vt:lpstr>
      <vt:lpstr>Discretionary Energy Rebate Scheme</vt:lpstr>
      <vt:lpstr>Discretionary Energy Rebate Scheme</vt:lpstr>
      <vt:lpstr>Lancaster District Hardship Fund</vt:lpstr>
      <vt:lpstr>Lancaster District Hardship Fund</vt:lpstr>
      <vt:lpstr>Lancaster District Hardship Fund </vt:lpstr>
      <vt:lpstr>Lancaster District Hardship Fund </vt:lpstr>
      <vt:lpstr>Lancaster District Hardship Fund – Eggcup</vt:lpstr>
      <vt:lpstr>Lancaster District Hardship Fund – Eggcup</vt:lpstr>
      <vt:lpstr>Lancaster District Hardship Fund: A Food Ladders Approach </vt:lpstr>
      <vt:lpstr>Lancaster District Hardship Fund: A Food Ladders Approach</vt:lpstr>
      <vt:lpstr>Lancaster District Hardship Fund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Updates</dc:title>
  <dc:creator>Forrest, Michael</dc:creator>
  <cp:lastModifiedBy>Turbitt, Emily</cp:lastModifiedBy>
  <cp:revision>10</cp:revision>
  <dcterms:created xsi:type="dcterms:W3CDTF">2022-04-21T15:39:30Z</dcterms:created>
  <dcterms:modified xsi:type="dcterms:W3CDTF">2022-06-28T14:32:10Z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0x010100BDB364B4D4941543A82E36FFF1EF0383</vt:lpwstr>
  </property>
</Properties>
</file>